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3"/>
            <a:ext cx="7600976" cy="2100277"/>
          </a:xfrm>
        </p:spPr>
        <p:txBody>
          <a:bodyPr>
            <a:normAutofit fontScale="90000"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Небезпечні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</a:rPr>
              <a:t>гідрологічні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</a:rPr>
              <a:t>процеси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</a:rPr>
              <a:t>і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</a:rPr>
              <a:t>явища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Швидкість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абразії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залежить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ширини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пляжу. Так,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пляжі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вужчі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за 5 м, практично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захищають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берег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ширині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5 до 7м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швидкість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зменшується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10 до 15 м/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а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ширині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15м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абразія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майже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припиняється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крім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періодів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високобальних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штормів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Цунами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це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довгі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хвилі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можуть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виникати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результаті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підводних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землетрусів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вулканічних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викидів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зсувів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морському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Коли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хвиля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цунами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підходе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до берега,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висота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її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зростає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досягати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10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більше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метрів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Високі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хвилі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викликають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тяжкі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руйнування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прибережній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смузі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масову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загибель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людей.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Можуть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викликати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техногенні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аварії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Японія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аварія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АЕС).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err="1" smtClean="0">
                <a:solidFill>
                  <a:srgbClr val="FF0000"/>
                </a:solidFill>
              </a:rPr>
              <a:t>Підвищення</a:t>
            </a:r>
            <a:r>
              <a:rPr lang="ru-RU" sz="2400" b="1" u="sng" dirty="0" smtClean="0">
                <a:solidFill>
                  <a:srgbClr val="FF0000"/>
                </a:solidFill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грунтових</a:t>
            </a:r>
            <a:r>
              <a:rPr lang="ru-RU" sz="2400" b="1" u="sng" dirty="0" smtClean="0">
                <a:solidFill>
                  <a:srgbClr val="FF0000"/>
                </a:solidFill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вод.</a:t>
            </a:r>
            <a:r>
              <a:rPr lang="ru-RU" sz="2400" u="sng" dirty="0" err="1" smtClean="0">
                <a:solidFill>
                  <a:srgbClr val="FF0000"/>
                </a:solidFill>
              </a:rPr>
              <a:t>Одним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із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негативних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явищ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є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підвищення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грунтових</a:t>
            </a:r>
            <a:r>
              <a:rPr lang="ru-RU" sz="2400" u="sng" dirty="0" smtClean="0">
                <a:solidFill>
                  <a:srgbClr val="FF0000"/>
                </a:solidFill>
              </a:rPr>
              <a:t> вод та </a:t>
            </a:r>
            <a:r>
              <a:rPr lang="ru-RU" sz="2400" u="sng" dirty="0" err="1" smtClean="0">
                <a:solidFill>
                  <a:srgbClr val="FF0000"/>
                </a:solidFill>
              </a:rPr>
              <a:t>підтоплення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внаслідок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цього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значних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територій</a:t>
            </a:r>
            <a:r>
              <a:rPr lang="ru-RU" sz="2400" u="sng" dirty="0" smtClean="0"/>
              <a:t>.</a:t>
            </a:r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Однією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найважливіших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причин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підтоплення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земель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гідротехнічне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будівництво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яке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призвело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перерасподілу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річкового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стоку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перекриття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природних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шляхів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дренування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грунтових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вод.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Затоплення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непрацюючих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шахт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веде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підвищення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рівня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грунтових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вод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Донецькому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інших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регіонах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u="sng" dirty="0" err="1" smtClean="0">
                <a:solidFill>
                  <a:srgbClr val="FF0000"/>
                </a:solidFill>
              </a:rPr>
              <a:t>Це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призводить</a:t>
            </a:r>
            <a:r>
              <a:rPr lang="ru-RU" sz="2400" u="sng" dirty="0" smtClean="0">
                <a:solidFill>
                  <a:srgbClr val="FF0000"/>
                </a:solidFill>
              </a:rPr>
              <a:t> до </a:t>
            </a:r>
            <a:r>
              <a:rPr lang="ru-RU" sz="2400" u="sng" dirty="0" err="1" smtClean="0">
                <a:solidFill>
                  <a:srgbClr val="FF0000"/>
                </a:solidFill>
              </a:rPr>
              <a:t>забруднення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підземних</a:t>
            </a:r>
            <a:r>
              <a:rPr lang="ru-RU" sz="2400" u="sng" dirty="0" smtClean="0">
                <a:solidFill>
                  <a:srgbClr val="FF0000"/>
                </a:solidFill>
              </a:rPr>
              <a:t> вод, </a:t>
            </a:r>
            <a:r>
              <a:rPr lang="ru-RU" sz="2400" u="sng" dirty="0" err="1" smtClean="0">
                <a:solidFill>
                  <a:srgbClr val="FF0000"/>
                </a:solidFill>
              </a:rPr>
              <a:t>підвищення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вологості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погіршення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санітарного</a:t>
            </a:r>
            <a:r>
              <a:rPr lang="ru-RU" sz="2400" u="sng" dirty="0" smtClean="0">
                <a:solidFill>
                  <a:srgbClr val="FF0000"/>
                </a:solidFill>
              </a:rPr>
              <a:t> стану </a:t>
            </a:r>
            <a:r>
              <a:rPr lang="ru-RU" sz="2400" u="sng" dirty="0" err="1" smtClean="0">
                <a:solidFill>
                  <a:srgbClr val="FF0000"/>
                </a:solidFill>
              </a:rPr>
              <a:t>територій</a:t>
            </a:r>
            <a:r>
              <a:rPr lang="ru-RU" sz="2400" u="sng" dirty="0" smtClean="0">
                <a:solidFill>
                  <a:srgbClr val="FF0000"/>
                </a:solidFill>
              </a:rPr>
              <a:t>, </a:t>
            </a:r>
            <a:r>
              <a:rPr lang="ru-RU" sz="2400" u="sng" dirty="0" err="1" smtClean="0">
                <a:solidFill>
                  <a:srgbClr val="FF0000"/>
                </a:solidFill>
              </a:rPr>
              <a:t>заолення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заболочування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грунтів</a:t>
            </a:r>
            <a:r>
              <a:rPr lang="ru-RU" sz="2400" u="sng" dirty="0" smtClean="0">
                <a:solidFill>
                  <a:srgbClr val="FF0000"/>
                </a:solidFill>
              </a:rPr>
              <a:t>, </a:t>
            </a:r>
            <a:r>
              <a:rPr lang="ru-RU" sz="2400" u="sng" dirty="0" err="1" smtClean="0">
                <a:solidFill>
                  <a:srgbClr val="FF0000"/>
                </a:solidFill>
              </a:rPr>
              <a:t>вимокання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зелених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насадженнь</a:t>
            </a:r>
            <a:r>
              <a:rPr lang="ru-RU" sz="2400" u="sng" dirty="0" smtClean="0">
                <a:solidFill>
                  <a:srgbClr val="FF0000"/>
                </a:solidFill>
              </a:rPr>
              <a:t>, </a:t>
            </a:r>
            <a:r>
              <a:rPr lang="ru-RU" sz="2400" u="sng" dirty="0" err="1" smtClean="0">
                <a:solidFill>
                  <a:srgbClr val="FF0000"/>
                </a:solidFill>
              </a:rPr>
              <a:t>зниження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урожайності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сільськогосподарських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угідь</a:t>
            </a:r>
            <a:r>
              <a:rPr lang="ru-RU" sz="2400" u="sng" dirty="0" smtClean="0">
                <a:solidFill>
                  <a:srgbClr val="FF0000"/>
                </a:solidFill>
              </a:rPr>
              <a:t>, </a:t>
            </a:r>
            <a:r>
              <a:rPr lang="ru-RU" sz="2400" u="sng" dirty="0" err="1" smtClean="0">
                <a:solidFill>
                  <a:srgbClr val="FF0000"/>
                </a:solidFill>
              </a:rPr>
              <a:t>деформації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будівль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споруд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Гідрологічними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небезпечними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явищами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місце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Україні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є: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басейни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річок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селі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Карпатські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Кримські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гори);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маловоддя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підтоплення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абразії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берегів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крім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того,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вздовж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узбережжя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акваторії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Чорного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Азовського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місце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небезпечні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підйоми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спади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рівня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моря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lang="en-US" sz="2400" dirty="0" smtClean="0">
              <a:solidFill>
                <a:srgbClr val="424242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ru-RU" sz="2400" b="1" dirty="0" err="1" smtClean="0">
                <a:solidFill>
                  <a:srgbClr val="FF0000"/>
                </a:solidFill>
              </a:rPr>
              <a:t>Повені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/>
              <a:t>Значна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 </a:t>
            </a:r>
            <a:r>
              <a:rPr lang="ru-RU" sz="2400" dirty="0" err="1" smtClean="0"/>
              <a:t>щороку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витрачається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ліквідацію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наслідків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повеней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річках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 </a:t>
            </a:r>
            <a:r>
              <a:rPr lang="ru-RU" sz="2400" dirty="0" err="1" smtClean="0"/>
              <a:t>Повені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тривалих</a:t>
            </a:r>
            <a:r>
              <a:rPr lang="ru-RU" sz="2400" dirty="0" smtClean="0"/>
              <a:t> злив та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танення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снігу</a:t>
            </a:r>
            <a:r>
              <a:rPr lang="ru-RU" sz="2400" dirty="0" smtClean="0"/>
              <a:t>, </a:t>
            </a:r>
            <a:r>
              <a:rPr lang="ru-RU" sz="2400" dirty="0" err="1" smtClean="0"/>
              <a:t>вітрових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нагонів</a:t>
            </a:r>
            <a:r>
              <a:rPr lang="ru-RU" sz="2400" dirty="0" smtClean="0"/>
              <a:t> води, при заторах та </a:t>
            </a:r>
            <a:r>
              <a:rPr lang="ru-RU" sz="2400" dirty="0" err="1" smtClean="0"/>
              <a:t>зажерах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вірогідними</a:t>
            </a:r>
            <a:r>
              <a:rPr lang="ru-RU" sz="2400" dirty="0" smtClean="0"/>
              <a:t> зонами </a:t>
            </a:r>
            <a:r>
              <a:rPr lang="ru-RU" sz="2400" dirty="0" err="1" smtClean="0"/>
              <a:t>можливих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повеней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є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— у </a:t>
            </a:r>
            <a:r>
              <a:rPr lang="ru-RU" sz="2400" dirty="0" err="1" smtClean="0">
                <a:solidFill>
                  <a:srgbClr val="FF0000"/>
                </a:solidFill>
              </a:rPr>
              <a:t>північних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регіонах</a:t>
            </a:r>
            <a:r>
              <a:rPr lang="ru-RU" sz="2400" dirty="0" smtClean="0">
                <a:solidFill>
                  <a:srgbClr val="FF0000"/>
                </a:solidFill>
              </a:rPr>
              <a:t> — </a:t>
            </a:r>
            <a:r>
              <a:rPr lang="ru-RU" sz="2400" dirty="0" err="1" smtClean="0">
                <a:solidFill>
                  <a:srgbClr val="FF0000"/>
                </a:solidFill>
              </a:rPr>
              <a:t>басейни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річок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Прип'ять</a:t>
            </a:r>
            <a:r>
              <a:rPr lang="ru-RU" sz="2400" dirty="0" smtClean="0">
                <a:solidFill>
                  <a:srgbClr val="FF0000"/>
                </a:solidFill>
              </a:rPr>
              <a:t>, Десна та </a:t>
            </a:r>
            <a:r>
              <a:rPr lang="ru-RU" sz="2400" dirty="0" err="1" smtClean="0">
                <a:solidFill>
                  <a:srgbClr val="FF0000"/>
                </a:solidFill>
              </a:rPr>
              <a:t>їх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притоків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Площа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повені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лише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</a:rPr>
              <a:t>басейні</a:t>
            </a:r>
            <a:r>
              <a:rPr lang="ru-RU" sz="2400" dirty="0" smtClean="0">
                <a:solidFill>
                  <a:srgbClr val="FF0000"/>
                </a:solidFill>
              </a:rPr>
              <a:t> р. </a:t>
            </a:r>
            <a:r>
              <a:rPr lang="ru-RU" sz="2400" dirty="0" err="1" smtClean="0">
                <a:solidFill>
                  <a:srgbClr val="FF0000"/>
                </a:solidFill>
              </a:rPr>
              <a:t>Прип'ять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може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досягти</a:t>
            </a:r>
            <a:r>
              <a:rPr lang="ru-RU" sz="2400" dirty="0" smtClean="0">
                <a:solidFill>
                  <a:srgbClr val="FF0000"/>
                </a:solidFill>
              </a:rPr>
              <a:t> 600—800 тис. га; — у </a:t>
            </a:r>
            <a:r>
              <a:rPr lang="ru-RU" sz="2400" dirty="0" err="1" smtClean="0">
                <a:solidFill>
                  <a:srgbClr val="FF0000"/>
                </a:solidFill>
              </a:rPr>
              <a:t>західних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регіонах</a:t>
            </a:r>
            <a:r>
              <a:rPr lang="ru-RU" sz="2400" dirty="0" smtClean="0">
                <a:solidFill>
                  <a:srgbClr val="FF0000"/>
                </a:solidFill>
              </a:rPr>
              <a:t> — </a:t>
            </a:r>
            <a:r>
              <a:rPr lang="ru-RU" sz="2400" dirty="0" err="1" smtClean="0">
                <a:solidFill>
                  <a:srgbClr val="FF0000"/>
                </a:solidFill>
              </a:rPr>
              <a:t>басейни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верхнього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Дністра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</a:rPr>
              <a:t>площа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може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досягти</a:t>
            </a:r>
            <a:r>
              <a:rPr lang="ru-RU" sz="2400" dirty="0" smtClean="0">
                <a:solidFill>
                  <a:srgbClr val="FF0000"/>
                </a:solidFill>
              </a:rPr>
              <a:t> 100—130 тис. га), </a:t>
            </a:r>
            <a:r>
              <a:rPr lang="ru-RU" sz="2400" dirty="0" err="1" smtClean="0">
                <a:solidFill>
                  <a:srgbClr val="FF0000"/>
                </a:solidFill>
              </a:rPr>
              <a:t>річок</a:t>
            </a:r>
            <a:r>
              <a:rPr lang="ru-RU" sz="2400" dirty="0" smtClean="0">
                <a:solidFill>
                  <a:srgbClr val="FF0000"/>
                </a:solidFill>
              </a:rPr>
              <a:t> Тиса, Прут, </a:t>
            </a:r>
            <a:r>
              <a:rPr lang="ru-RU" sz="2400" dirty="0" err="1" smtClean="0">
                <a:solidFill>
                  <a:srgbClr val="FF0000"/>
                </a:solidFill>
              </a:rPr>
              <a:t>Західний</a:t>
            </a:r>
            <a:r>
              <a:rPr lang="ru-RU" sz="2400" dirty="0" smtClean="0">
                <a:solidFill>
                  <a:srgbClr val="FF0000"/>
                </a:solidFill>
              </a:rPr>
              <a:t> Буг (</a:t>
            </a:r>
            <a:r>
              <a:rPr lang="ru-RU" sz="2400" dirty="0" err="1" smtClean="0">
                <a:solidFill>
                  <a:srgbClr val="FF0000"/>
                </a:solidFill>
              </a:rPr>
              <a:t>площа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можливих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затоплень</a:t>
            </a:r>
            <a:r>
              <a:rPr lang="ru-RU" sz="2400" dirty="0" smtClean="0">
                <a:solidFill>
                  <a:srgbClr val="FF0000"/>
                </a:solidFill>
              </a:rPr>
              <a:t> 20—25 тис. га) та </a:t>
            </a:r>
            <a:r>
              <a:rPr lang="ru-RU" sz="2400" dirty="0" err="1" smtClean="0">
                <a:solidFill>
                  <a:srgbClr val="FF0000"/>
                </a:solidFill>
              </a:rPr>
              <a:t>їх</a:t>
            </a:r>
            <a:r>
              <a:rPr lang="ru-RU" sz="2400" dirty="0" smtClean="0">
                <a:solidFill>
                  <a:srgbClr val="FF0000"/>
                </a:solidFill>
              </a:rPr>
              <a:t> приток;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— у </a:t>
            </a:r>
            <a:r>
              <a:rPr lang="ru-RU" sz="2400" dirty="0" err="1" smtClean="0">
                <a:solidFill>
                  <a:srgbClr val="FF0000"/>
                </a:solidFill>
              </a:rPr>
              <a:t>східних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регіонах</a:t>
            </a:r>
            <a:r>
              <a:rPr lang="ru-RU" sz="2400" dirty="0" smtClean="0">
                <a:solidFill>
                  <a:srgbClr val="FF0000"/>
                </a:solidFill>
              </a:rPr>
              <a:t> — </a:t>
            </a:r>
            <a:r>
              <a:rPr lang="ru-RU" sz="2400" dirty="0" err="1" smtClean="0">
                <a:solidFill>
                  <a:srgbClr val="FF0000"/>
                </a:solidFill>
              </a:rPr>
              <a:t>басейни</a:t>
            </a:r>
            <a:r>
              <a:rPr lang="ru-RU" sz="2400" dirty="0" smtClean="0">
                <a:solidFill>
                  <a:srgbClr val="FF0000"/>
                </a:solidFill>
              </a:rPr>
              <a:t> р. </a:t>
            </a:r>
            <a:r>
              <a:rPr lang="ru-RU" sz="2400" dirty="0" err="1" smtClean="0">
                <a:solidFill>
                  <a:srgbClr val="FF0000"/>
                </a:solidFill>
              </a:rPr>
              <a:t>Сіверський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Донець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 притоками, </a:t>
            </a:r>
            <a:r>
              <a:rPr lang="ru-RU" sz="2400" dirty="0" err="1" smtClean="0">
                <a:solidFill>
                  <a:srgbClr val="FF0000"/>
                </a:solidFill>
              </a:rPr>
              <a:t>річок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Псьол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Ворскла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Сула</a:t>
            </a:r>
            <a:r>
              <a:rPr lang="ru-RU" sz="2400" dirty="0" smtClean="0">
                <a:solidFill>
                  <a:srgbClr val="FF0000"/>
                </a:solidFill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</a:rPr>
              <a:t>інших</a:t>
            </a:r>
            <a:r>
              <a:rPr lang="ru-RU" sz="2400" dirty="0" smtClean="0">
                <a:solidFill>
                  <a:srgbClr val="FF0000"/>
                </a:solidFill>
              </a:rPr>
              <a:t> приток </a:t>
            </a:r>
            <a:r>
              <a:rPr lang="ru-RU" sz="2400" dirty="0" err="1" smtClean="0">
                <a:solidFill>
                  <a:srgbClr val="FF0000"/>
                </a:solidFill>
              </a:rPr>
              <a:t>Дніпра</a:t>
            </a:r>
            <a:r>
              <a:rPr lang="ru-RU" sz="2400" dirty="0" smtClean="0">
                <a:solidFill>
                  <a:srgbClr val="FF0000"/>
                </a:solidFill>
              </a:rPr>
              <a:t>;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214338"/>
            <a:ext cx="9144000" cy="880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південному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південно-західному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регіонах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басейни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приток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нижнього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Дунаю, р.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Південний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Буг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її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приток.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гірських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річках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Дністер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Тиса, Прут,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річки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Криму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формуються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дуже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швидко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ставить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високі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вимоги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щодо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оперативності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прогнозування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оповіщення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Наслідки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повеней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затоплення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шаром води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значної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площі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землі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ушкодження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руйнування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будівель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та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споруд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ушкодження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автомобільних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шляхів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залізниць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руйнування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обладнання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комунікацій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меліоративних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систем;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загибель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свійських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тварин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знищення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врожаю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сільськогосподарських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культур;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вимивання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родючого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шару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ґрунту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ru-RU" sz="2400" dirty="0" err="1" smtClean="0">
                <a:solidFill>
                  <a:srgbClr val="FF0000"/>
                </a:solidFill>
              </a:rPr>
              <a:t>псування</a:t>
            </a:r>
            <a:r>
              <a:rPr lang="ru-RU" sz="2400" dirty="0" smtClean="0">
                <a:solidFill>
                  <a:srgbClr val="FF0000"/>
                </a:solidFill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</a:rPr>
              <a:t>знищення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сировини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палива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продуктів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харчування</a:t>
            </a:r>
            <a:r>
              <a:rPr lang="ru-RU" sz="2400" dirty="0" smtClean="0">
                <a:solidFill>
                  <a:srgbClr val="FF0000"/>
                </a:solidFill>
              </a:rPr>
              <a:t>, добрив </a:t>
            </a:r>
            <a:r>
              <a:rPr lang="ru-RU" sz="2400" dirty="0" err="1" smtClean="0">
                <a:solidFill>
                  <a:srgbClr val="FF0000"/>
                </a:solidFill>
              </a:rPr>
              <a:t>тощо</a:t>
            </a:r>
            <a:r>
              <a:rPr lang="ru-RU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· </a:t>
            </a:r>
            <a:r>
              <a:rPr lang="ru-RU" sz="2400" dirty="0" err="1" smtClean="0">
                <a:solidFill>
                  <a:srgbClr val="FF0000"/>
                </a:solidFill>
              </a:rPr>
              <a:t>загроза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інфекційних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захворювань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</a:rPr>
              <a:t>епідемії</a:t>
            </a:r>
            <a:r>
              <a:rPr lang="ru-RU" sz="24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· </a:t>
            </a:r>
            <a:r>
              <a:rPr lang="ru-RU" sz="2400" dirty="0" err="1" smtClean="0">
                <a:solidFill>
                  <a:srgbClr val="FF0000"/>
                </a:solidFill>
              </a:rPr>
              <a:t>погіршення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якості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питної</a:t>
            </a:r>
            <a:r>
              <a:rPr lang="ru-RU" sz="2400" dirty="0" smtClean="0">
                <a:solidFill>
                  <a:srgbClr val="FF0000"/>
                </a:solidFill>
              </a:rPr>
              <a:t> води;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· </a:t>
            </a:r>
            <a:r>
              <a:rPr lang="ru-RU" sz="2400" dirty="0" err="1" smtClean="0">
                <a:solidFill>
                  <a:srgbClr val="FF0000"/>
                </a:solidFill>
              </a:rPr>
              <a:t>загибель</a:t>
            </a:r>
            <a:r>
              <a:rPr lang="ru-RU" sz="2400" dirty="0" smtClean="0">
                <a:solidFill>
                  <a:srgbClr val="FF0000"/>
                </a:solidFill>
              </a:rPr>
              <a:t> людей.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err="1" smtClean="0"/>
              <a:t>Найбільші</a:t>
            </a:r>
            <a:r>
              <a:rPr lang="ru-RU" sz="2400" dirty="0" smtClean="0"/>
              <a:t> </a:t>
            </a:r>
            <a:r>
              <a:rPr lang="ru-RU" sz="2400" dirty="0" err="1" smtClean="0"/>
              <a:t>збитки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стихійних</a:t>
            </a:r>
            <a:r>
              <a:rPr lang="ru-RU" sz="2400" dirty="0" smtClean="0"/>
              <a:t> лих </a:t>
            </a:r>
            <a:r>
              <a:rPr lang="ru-RU" sz="2400" dirty="0" err="1" smtClean="0"/>
              <a:t>спричиняють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повені</a:t>
            </a:r>
            <a:r>
              <a:rPr lang="ru-RU" sz="2400" dirty="0" smtClean="0"/>
              <a:t> (40 %), на другому </a:t>
            </a:r>
            <a:r>
              <a:rPr lang="ru-RU" sz="2400" dirty="0" err="1" smtClean="0"/>
              <a:t>місці</a:t>
            </a:r>
            <a:r>
              <a:rPr lang="ru-RU" sz="2400" dirty="0" smtClean="0"/>
              <a:t> – </a:t>
            </a:r>
            <a:r>
              <a:rPr lang="ru-RU" sz="2400" dirty="0" err="1" smtClean="0"/>
              <a:t>тропічні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циклони</a:t>
            </a:r>
            <a:r>
              <a:rPr lang="ru-RU" sz="2400" dirty="0" smtClean="0"/>
              <a:t> (20 %), на </a:t>
            </a:r>
            <a:r>
              <a:rPr lang="ru-RU" sz="2400" dirty="0" err="1" smtClean="0"/>
              <a:t>третьому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четвертому (по 15 %) – </a:t>
            </a:r>
            <a:r>
              <a:rPr lang="ru-RU" sz="2400" dirty="0" err="1" smtClean="0"/>
              <a:t>землетруси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посухи</a:t>
            </a:r>
            <a:r>
              <a:rPr lang="ru-RU" sz="2400" dirty="0" smtClean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5ef34b8d7a8cc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9653" y="0"/>
            <a:ext cx="93359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Найбільші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збитки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усіх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стихійних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лих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спричиняють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(40 %), на другому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місці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тропічні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циклони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(20 %),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третьому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четвертому (по 15 %)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землетруси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посухи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Деякі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рекомендації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щодо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правил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поведінки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отриманні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попередження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затоплення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необхідно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терміново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вийти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небезпечне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місце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височину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попередньо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відключити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воду, газ,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електроприлади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якщо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повінь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розвивається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повільно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необхідно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перенести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майно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безпечне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місце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а самому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зайняти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верхні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поверхи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(горища),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дахи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будівель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424242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ru-RU" sz="2400" dirty="0" smtClean="0"/>
              <a:t>· для того,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затоплення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скористатися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човнами</a:t>
            </a:r>
            <a:r>
              <a:rPr lang="ru-RU" sz="2400" dirty="0" smtClean="0"/>
              <a:t>, катерами та </a:t>
            </a:r>
            <a:r>
              <a:rPr lang="ru-RU" sz="2400" dirty="0" err="1" smtClean="0"/>
              <a:t>всім</a:t>
            </a:r>
            <a:r>
              <a:rPr lang="ru-RU" sz="2400" dirty="0" smtClean="0"/>
              <a:t> </a:t>
            </a:r>
            <a:r>
              <a:rPr lang="ru-RU" sz="2400" dirty="0" err="1" smtClean="0"/>
              <a:t>тим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здатне</a:t>
            </a:r>
            <a:r>
              <a:rPr lang="ru-RU" sz="2400" dirty="0" smtClean="0"/>
              <a:t> </a:t>
            </a:r>
            <a:r>
              <a:rPr lang="ru-RU" sz="2400" dirty="0" err="1" smtClean="0"/>
              <a:t>утримати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 (</a:t>
            </a:r>
            <a:r>
              <a:rPr lang="ru-RU" sz="2400" dirty="0" err="1" smtClean="0"/>
              <a:t>колоди</a:t>
            </a:r>
            <a:r>
              <a:rPr lang="ru-RU" sz="2400" dirty="0" smtClean="0"/>
              <a:t>, бочки, </a:t>
            </a:r>
            <a:r>
              <a:rPr lang="ru-RU" sz="2400" dirty="0" err="1" smtClean="0"/>
              <a:t>автомобільні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камери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· коли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опинилась</a:t>
            </a:r>
            <a:r>
              <a:rPr lang="ru-RU" sz="2400" dirty="0" smtClean="0"/>
              <a:t> у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,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скинути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одяг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взуття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скористатись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плаваючими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поблизу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чекати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допомоги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Downloads\5ef351deb44b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66777" y="-71478"/>
            <a:ext cx="9810777" cy="6929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для того,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щоб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залишити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місця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затоплення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можна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скористатися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човнами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катерами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всім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здатне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утримати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людину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колоди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бочки,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автомобільні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камери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тощо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коли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людина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опинилась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їй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необхідно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скинути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важкий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одяг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взуття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скористатись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плаваючими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поблизу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засобами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чекати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допомоги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Селі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арабського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сайль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бурхливий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потік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грязьові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грязьово-кам'яні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потоки,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раптово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виникають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у руслах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гірських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річок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унаслідок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різкого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паводка,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викликаного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інтенсивними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зливами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бурхливим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сніготаненням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іншими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причинами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424242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uk-UA" sz="2400" dirty="0" smtClean="0"/>
              <a:t>П</a:t>
            </a:r>
            <a:r>
              <a:rPr lang="ru-RU" sz="2400" dirty="0" err="1" smtClean="0"/>
              <a:t>отоки</a:t>
            </a:r>
            <a:r>
              <a:rPr lang="ru-RU" sz="2400" dirty="0" smtClean="0"/>
              <a:t> </a:t>
            </a:r>
            <a:r>
              <a:rPr lang="ru-RU" sz="2400" dirty="0" err="1" smtClean="0"/>
              <a:t>рухаються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переривчасто</a:t>
            </a:r>
            <a:r>
              <a:rPr lang="ru-RU" sz="2400" dirty="0" smtClean="0"/>
              <a:t>, </a:t>
            </a:r>
            <a:r>
              <a:rPr lang="ru-RU" sz="2400" dirty="0" err="1" smtClean="0"/>
              <a:t>окремими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імпульсами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затору до затору, у </a:t>
            </a:r>
            <a:r>
              <a:rPr lang="ru-RU" sz="2400" dirty="0" err="1" smtClean="0"/>
              <a:t>середньому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швидкістю</a:t>
            </a:r>
            <a:r>
              <a:rPr lang="ru-RU" sz="2400" dirty="0" smtClean="0"/>
              <a:t> 10—15 км/год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своєму</a:t>
            </a:r>
            <a:r>
              <a:rPr lang="ru-RU" sz="2400" dirty="0" smtClean="0"/>
              <a:t> шляху </a:t>
            </a:r>
            <a:r>
              <a:rPr lang="ru-RU" sz="2400" dirty="0" err="1" smtClean="0"/>
              <a:t>великі</a:t>
            </a:r>
            <a:r>
              <a:rPr lang="ru-RU" sz="2400" dirty="0" smtClean="0"/>
              <a:t> </a:t>
            </a:r>
            <a:r>
              <a:rPr lang="ru-RU" sz="2400" dirty="0" err="1" smtClean="0"/>
              <a:t>руйнування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Виникненню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селевих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антропогенні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фактори</a:t>
            </a:r>
            <a:r>
              <a:rPr lang="ru-RU" sz="2400" dirty="0" smtClean="0"/>
              <a:t>: </a:t>
            </a:r>
            <a:r>
              <a:rPr lang="ru-RU" sz="2400" dirty="0" err="1" smtClean="0"/>
              <a:t>вирубка</a:t>
            </a:r>
            <a:r>
              <a:rPr lang="ru-RU" sz="2400" dirty="0" smtClean="0"/>
              <a:t> </a:t>
            </a:r>
            <a:r>
              <a:rPr lang="ru-RU" sz="2400" dirty="0" err="1" smtClean="0"/>
              <a:t>лісів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деградація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ґрунту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гірських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схилах</a:t>
            </a:r>
            <a:r>
              <a:rPr lang="ru-RU" sz="2400" dirty="0" smtClean="0"/>
              <a:t>, </a:t>
            </a:r>
            <a:r>
              <a:rPr lang="ru-RU" sz="2400" dirty="0" err="1" smtClean="0"/>
              <a:t>вибухи</a:t>
            </a:r>
            <a:r>
              <a:rPr lang="ru-RU" sz="2400" dirty="0" smtClean="0"/>
              <a:t> в </a:t>
            </a:r>
            <a:r>
              <a:rPr lang="ru-RU" sz="2400" dirty="0" err="1" smtClean="0"/>
              <a:t>гірських</a:t>
            </a:r>
            <a:r>
              <a:rPr lang="ru-RU" sz="2400" dirty="0" smtClean="0"/>
              <a:t> породах при </a:t>
            </a:r>
            <a:r>
              <a:rPr lang="ru-RU" sz="2400" dirty="0" err="1" smtClean="0"/>
              <a:t>будівництві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доріг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кар’єрах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85728"/>
            <a:ext cx="900115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України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понад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30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міст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сіл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сільських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населених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пунктів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Криму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Закарпатській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Івано-Франківській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Чернівець-кій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Львівській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областях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піддаються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впливу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селевих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потоків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Всього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 Карпатах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виявлено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понад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290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селевих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водозаборів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Най-більшою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активністю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характеризуються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басейни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річок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Дністра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Тиси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Пруту.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Абра́зія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(лат.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abrasio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зіскоблювання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 (англ.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abrasion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Abrasion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Abschleifung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Abtragung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Abtrieb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процес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берегів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знесення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гірських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порід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береговій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зоні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водойм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хвилями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прибоєм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Суттєва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абразія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характерна для великих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водойм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океанів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озер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великих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водосховищ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Абразія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поширена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майже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всьому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узбережжі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Азовського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Чорного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морів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(у межах АР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Криму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Донецької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Запорізької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Миколаївської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Одеської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Херсонської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областей),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внутрішніх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водоймах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Downloads\800px-Abrasia_ngl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906"/>
            <a:ext cx="8643998" cy="6855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589</Words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Небезпечні гідрологічні процеси і явища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2020-09-23T05:53:55Z</dcterms:modified>
</cp:coreProperties>
</file>